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6"/>
  </p:notesMasterIdLst>
  <p:sldIdLst>
    <p:sldId id="256" r:id="rId2"/>
    <p:sldId id="257" r:id="rId3"/>
    <p:sldId id="258" r:id="rId4"/>
    <p:sldId id="315" r:id="rId5"/>
    <p:sldId id="259" r:id="rId6"/>
    <p:sldId id="316" r:id="rId7"/>
    <p:sldId id="260" r:id="rId8"/>
    <p:sldId id="317" r:id="rId9"/>
    <p:sldId id="261" r:id="rId10"/>
    <p:sldId id="318" r:id="rId11"/>
    <p:sldId id="262" r:id="rId12"/>
    <p:sldId id="319" r:id="rId13"/>
    <p:sldId id="263" r:id="rId14"/>
    <p:sldId id="266" r:id="rId15"/>
    <p:sldId id="320" r:id="rId16"/>
    <p:sldId id="267" r:id="rId17"/>
    <p:sldId id="270" r:id="rId18"/>
    <p:sldId id="321" r:id="rId19"/>
    <p:sldId id="271" r:id="rId20"/>
    <p:sldId id="273" r:id="rId21"/>
    <p:sldId id="274" r:id="rId22"/>
    <p:sldId id="275" r:id="rId23"/>
    <p:sldId id="324" r:id="rId24"/>
    <p:sldId id="323" r:id="rId25"/>
    <p:sldId id="322" r:id="rId26"/>
    <p:sldId id="276" r:id="rId27"/>
    <p:sldId id="277" r:id="rId28"/>
    <p:sldId id="278" r:id="rId29"/>
    <p:sldId id="280" r:id="rId30"/>
    <p:sldId id="325" r:id="rId31"/>
    <p:sldId id="281" r:id="rId32"/>
    <p:sldId id="326" r:id="rId33"/>
    <p:sldId id="282" r:id="rId34"/>
    <p:sldId id="283" r:id="rId35"/>
    <p:sldId id="286" r:id="rId36"/>
    <p:sldId id="327" r:id="rId37"/>
    <p:sldId id="288" r:id="rId38"/>
    <p:sldId id="290" r:id="rId39"/>
    <p:sldId id="291" r:id="rId40"/>
    <p:sldId id="292" r:id="rId41"/>
    <p:sldId id="328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29" r:id="rId50"/>
    <p:sldId id="300" r:id="rId51"/>
    <p:sldId id="301" r:id="rId52"/>
    <p:sldId id="302" r:id="rId53"/>
    <p:sldId id="304" r:id="rId54"/>
    <p:sldId id="305" r:id="rId55"/>
    <p:sldId id="307" r:id="rId56"/>
    <p:sldId id="309" r:id="rId57"/>
    <p:sldId id="330" r:id="rId58"/>
    <p:sldId id="332" r:id="rId59"/>
    <p:sldId id="310" r:id="rId60"/>
    <p:sldId id="334" r:id="rId61"/>
    <p:sldId id="335" r:id="rId62"/>
    <p:sldId id="313" r:id="rId63"/>
    <p:sldId id="336" r:id="rId64"/>
    <p:sldId id="314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9565" autoAdjust="0"/>
  </p:normalViewPr>
  <p:slideViewPr>
    <p:cSldViewPr>
      <p:cViewPr varScale="1">
        <p:scale>
          <a:sx n="98" d="100"/>
          <a:sy n="98" d="100"/>
        </p:scale>
        <p:origin x="-35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E30479-8871-40E1-A062-77D3B1C6A09A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43F33-FF74-40B7-BFC8-258BBD1FC10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D37F43-297C-4306-A93F-0D3DCD89968A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67540C-E609-44C3-9B93-5DF5629B1B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D37F43-297C-4306-A93F-0D3DCD89968A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67540C-E609-44C3-9B93-5DF5629B1B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D37F43-297C-4306-A93F-0D3DCD89968A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67540C-E609-44C3-9B93-5DF5629B1B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D37F43-297C-4306-A93F-0D3DCD89968A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67540C-E609-44C3-9B93-5DF5629B1B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D37F43-297C-4306-A93F-0D3DCD89968A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67540C-E609-44C3-9B93-5DF5629B1B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D37F43-297C-4306-A93F-0D3DCD89968A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67540C-E609-44C3-9B93-5DF5629B1B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D37F43-297C-4306-A93F-0D3DCD89968A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67540C-E609-44C3-9B93-5DF5629B1B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D37F43-297C-4306-A93F-0D3DCD89968A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67540C-E609-44C3-9B93-5DF5629B1B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D37F43-297C-4306-A93F-0D3DCD89968A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67540C-E609-44C3-9B93-5DF5629B1B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D37F43-297C-4306-A93F-0D3DCD89968A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67540C-E609-44C3-9B93-5DF5629B1B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2ED37F43-297C-4306-A93F-0D3DCD89968A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9867540C-E609-44C3-9B93-5DF5629B1B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2ED37F43-297C-4306-A93F-0D3DCD89968A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9867540C-E609-44C3-9B93-5DF5629B1B2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x-none" sz="8800" b="1" i="1" dirty="0" smtClean="0">
                <a:latin typeface="Cambria Math" pitchFamily="18" charset="0"/>
                <a:ea typeface="Cambria Math" pitchFamily="18" charset="0"/>
              </a:rPr>
              <a:t>На послетку...</a:t>
            </a:r>
            <a:endParaRPr lang="en-US" sz="8800" b="1" i="1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4059944"/>
          </a:xfrm>
        </p:spPr>
        <p:txBody>
          <a:bodyPr/>
          <a:lstStyle/>
          <a:p>
            <a:pPr algn="ctr"/>
            <a:r>
              <a:rPr lang="x-none" sz="6600" b="1" i="1" dirty="0" smtClean="0">
                <a:latin typeface="Cambria Math" pitchFamily="18" charset="0"/>
                <a:ea typeface="Cambria Math" pitchFamily="18" charset="0"/>
              </a:rPr>
              <a:t/>
            </a:r>
            <a:br>
              <a:rPr lang="x-none" sz="6600" b="1" i="1" dirty="0" smtClean="0">
                <a:latin typeface="Cambria Math" pitchFamily="18" charset="0"/>
                <a:ea typeface="Cambria Math" pitchFamily="18" charset="0"/>
              </a:rPr>
            </a:br>
            <a:r>
              <a:rPr lang="x-none" sz="6600" b="1" i="1" dirty="0" smtClean="0">
                <a:latin typeface="Cambria Math" pitchFamily="18" charset="0"/>
                <a:ea typeface="Cambria Math" pitchFamily="18" charset="0"/>
              </a:rPr>
              <a:t>Али, свакако, увек срцем !</a:t>
            </a:r>
            <a:endParaRPr lang="en-US" sz="6600" b="1" i="1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8.jpg"/>
          <p:cNvPicPr>
            <a:picLocks noGrp="1"/>
          </p:cNvPicPr>
          <p:nvPr>
            <p:ph type="pic" idx="1"/>
          </p:nvPr>
        </p:nvPicPr>
        <p:blipFill>
          <a:blip r:embed="rId2" cstate="print"/>
          <a:srcRect l="246" r="246"/>
          <a:stretch>
            <a:fillRect/>
          </a:stretch>
        </p:blipFill>
        <p:spPr>
          <a:xfrm>
            <a:off x="0" y="0"/>
            <a:ext cx="9146272" cy="6853925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4131382"/>
          </a:xfrm>
        </p:spPr>
        <p:txBody>
          <a:bodyPr/>
          <a:lstStyle/>
          <a:p>
            <a:pPr algn="ctr"/>
            <a:r>
              <a:rPr lang="x-none" sz="6600" b="1" i="1" dirty="0" smtClean="0">
                <a:latin typeface="Cambria Math" pitchFamily="18" charset="0"/>
                <a:ea typeface="Cambria Math" pitchFamily="18" charset="0"/>
              </a:rPr>
              <a:t/>
            </a:r>
            <a:br>
              <a:rPr lang="x-none" sz="6600" b="1" i="1" dirty="0" smtClean="0">
                <a:latin typeface="Cambria Math" pitchFamily="18" charset="0"/>
                <a:ea typeface="Cambria Math" pitchFamily="18" charset="0"/>
              </a:rPr>
            </a:br>
            <a:r>
              <a:rPr lang="x-none" sz="6600" b="1" i="1" dirty="0" smtClean="0">
                <a:latin typeface="Cambria Math" pitchFamily="18" charset="0"/>
                <a:ea typeface="Cambria Math" pitchFamily="18" charset="0"/>
              </a:rPr>
              <a:t>И с мноштвом идеја...</a:t>
            </a:r>
            <a:endParaRPr lang="en-US" sz="6600" b="1" i="1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5786" y="357166"/>
            <a:ext cx="7500990" cy="6215106"/>
          </a:xfrm>
          <a:prstGeom prst="rect">
            <a:avLst/>
          </a:prstGeom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512064"/>
            <a:ext cx="8258204" cy="1345300"/>
          </a:xfrm>
        </p:spPr>
        <p:txBody>
          <a:bodyPr/>
          <a:lstStyle/>
          <a:p>
            <a:pPr algn="ctr"/>
            <a:r>
              <a:rPr lang="x-none" b="1" dirty="0" smtClean="0">
                <a:latin typeface="Cambria Math" pitchFamily="18" charset="0"/>
                <a:ea typeface="Cambria Math" pitchFamily="18" charset="0"/>
              </a:rPr>
              <a:t>Умели смо и ћутке да радимо, све док лопта не доспе у мушке руке </a:t>
            </a:r>
            <a:r>
              <a:rPr lang="x-none" b="1" dirty="0" smtClean="0">
                <a:latin typeface="Cambria Math" pitchFamily="18" charset="0"/>
                <a:ea typeface="Cambria Math" pitchFamily="18" charset="0"/>
                <a:sym typeface="Wingdings" pitchFamily="2" charset="2"/>
              </a:rPr>
              <a:t></a:t>
            </a:r>
            <a:endParaRPr lang="en-US" b="1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5" name="Content Placeholder 4" descr="11.jpg"/>
          <p:cNvPicPr>
            <a:picLocks noGrp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29190" y="2071678"/>
            <a:ext cx="3393878" cy="4525962"/>
          </a:xfrm>
          <a:prstGeom prst="rect">
            <a:avLst/>
          </a:prstGeom>
        </p:spPr>
      </p:pic>
      <p:pic>
        <p:nvPicPr>
          <p:cNvPr id="6" name="Content Placeholder 5" descr="9..jpg"/>
          <p:cNvPicPr>
            <a:picLocks noGrp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85786" y="2071678"/>
            <a:ext cx="3393878" cy="4525962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4417134"/>
          </a:xfrm>
        </p:spPr>
        <p:txBody>
          <a:bodyPr/>
          <a:lstStyle/>
          <a:p>
            <a:pPr algn="ctr"/>
            <a:r>
              <a:rPr lang="x-none" sz="6000" b="1" i="1" dirty="0" smtClean="0">
                <a:latin typeface="Cambria Math" pitchFamily="18" charset="0"/>
                <a:ea typeface="Cambria Math" pitchFamily="18" charset="0"/>
              </a:rPr>
              <a:t/>
            </a:r>
            <a:br>
              <a:rPr lang="x-none" sz="6000" b="1" i="1" dirty="0" smtClean="0">
                <a:latin typeface="Cambria Math" pitchFamily="18" charset="0"/>
                <a:ea typeface="Cambria Math" pitchFamily="18" charset="0"/>
              </a:rPr>
            </a:br>
            <a:r>
              <a:rPr lang="x-none" sz="6000" b="1" i="1" dirty="0" smtClean="0">
                <a:latin typeface="Cambria Math" pitchFamily="18" charset="0"/>
                <a:ea typeface="Cambria Math" pitchFamily="18" charset="0"/>
              </a:rPr>
              <a:t>Било је увек времена   за осмехе  и леп е речи...</a:t>
            </a:r>
            <a:endParaRPr lang="en-US" sz="6000" b="1" i="1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7224" y="428604"/>
            <a:ext cx="7286676" cy="6215106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21.jpg"/>
          <p:cNvPicPr>
            <a:picLocks noGrp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78499" y="1770063"/>
            <a:ext cx="3393878" cy="4525962"/>
          </a:xfrm>
          <a:prstGeom prst="rect">
            <a:avLst/>
          </a:prstGeom>
        </p:spPr>
      </p:pic>
      <p:pic>
        <p:nvPicPr>
          <p:cNvPr id="6" name="Content Placeholder 5" descr="15.jpg"/>
          <p:cNvPicPr>
            <a:picLocks noGrp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87499" y="1770063"/>
            <a:ext cx="3393878" cy="4525962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4702886"/>
          </a:xfrm>
        </p:spPr>
        <p:txBody>
          <a:bodyPr/>
          <a:lstStyle/>
          <a:p>
            <a:pPr algn="ctr"/>
            <a:r>
              <a:rPr lang="x-none" sz="6600" b="1" i="1" dirty="0" smtClean="0">
                <a:latin typeface="Cambria Math" pitchFamily="18" charset="0"/>
                <a:ea typeface="Cambria Math" pitchFamily="18" charset="0"/>
              </a:rPr>
              <a:t/>
            </a:r>
            <a:br>
              <a:rPr lang="x-none" sz="6600" b="1" i="1" dirty="0" smtClean="0">
                <a:latin typeface="Cambria Math" pitchFamily="18" charset="0"/>
                <a:ea typeface="Cambria Math" pitchFamily="18" charset="0"/>
              </a:rPr>
            </a:br>
            <a:r>
              <a:rPr lang="x-none" sz="6600" b="1" i="1" dirty="0" smtClean="0">
                <a:latin typeface="Cambria Math" pitchFamily="18" charset="0"/>
                <a:ea typeface="Cambria Math" pitchFamily="18" charset="0"/>
              </a:rPr>
              <a:t>Све док на сцену не ступи Смоки... </a:t>
            </a:r>
            <a:r>
              <a:rPr lang="x-none" sz="6600" b="1" i="1" dirty="0" smtClean="0">
                <a:latin typeface="Cambria Math" pitchFamily="18" charset="0"/>
                <a:ea typeface="Cambria Math" pitchFamily="18" charset="0"/>
                <a:sym typeface="Wingdings" pitchFamily="2" charset="2"/>
              </a:rPr>
              <a:t></a:t>
            </a:r>
            <a:endParaRPr lang="en-US" sz="6600" b="1" i="1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4480" y="0"/>
            <a:ext cx="5214974" cy="6857999"/>
          </a:xfrm>
          <a:prstGeom prst="rect">
            <a:avLst/>
          </a:prstGeom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x-none" sz="7200" b="1" i="1" dirty="0" smtClean="0">
                <a:latin typeface="Cambria Math" pitchFamily="18" charset="0"/>
                <a:ea typeface="Cambria Math" pitchFamily="18" charset="0"/>
              </a:rPr>
              <a:t>Било је дивно бити део нашег тима...</a:t>
            </a:r>
            <a:endParaRPr lang="en-US" sz="7200" b="1" i="1" dirty="0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1604" y="0"/>
            <a:ext cx="5499890" cy="6858000"/>
          </a:xfrm>
          <a:prstGeom prst="rect">
            <a:avLst/>
          </a:prstGeom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28794" y="0"/>
            <a:ext cx="5286412" cy="6857999"/>
          </a:xfrm>
          <a:prstGeom prst="rect">
            <a:avLst/>
          </a:prstGeom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28794" y="0"/>
            <a:ext cx="500066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5488704"/>
          </a:xfrm>
        </p:spPr>
        <p:txBody>
          <a:bodyPr/>
          <a:lstStyle/>
          <a:p>
            <a:pPr algn="ctr"/>
            <a:r>
              <a:rPr lang="x-none" sz="6600" b="1" i="1" dirty="0" smtClean="0">
                <a:latin typeface="Cambria Math" pitchFamily="18" charset="0"/>
                <a:ea typeface="Cambria Math" pitchFamily="18" charset="0"/>
              </a:rPr>
              <a:t/>
            </a:r>
            <a:br>
              <a:rPr lang="x-none" sz="6600" b="1" i="1" dirty="0" smtClean="0">
                <a:latin typeface="Cambria Math" pitchFamily="18" charset="0"/>
                <a:ea typeface="Cambria Math" pitchFamily="18" charset="0"/>
              </a:rPr>
            </a:br>
            <a:r>
              <a:rPr lang="x-none" sz="6600" b="1" i="1" dirty="0" smtClean="0">
                <a:latin typeface="Cambria Math" pitchFamily="18" charset="0"/>
                <a:ea typeface="Cambria Math" pitchFamily="18" charset="0"/>
              </a:rPr>
              <a:t>У добром окружењу  увек  смо били у добром расположењу!</a:t>
            </a:r>
            <a:endParaRPr lang="en-US" sz="6600" b="1" i="1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zajednicka.jpg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4282" y="214290"/>
            <a:ext cx="4214842" cy="6429420"/>
          </a:xfrm>
          <a:prstGeom prst="rect">
            <a:avLst/>
          </a:prstGeom>
        </p:spPr>
      </p:pic>
      <p:pic>
        <p:nvPicPr>
          <p:cNvPr id="6" name="Content Placeholder 5" descr="3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56138" y="214290"/>
            <a:ext cx="4273580" cy="6429420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4774324"/>
          </a:xfrm>
        </p:spPr>
        <p:txBody>
          <a:bodyPr/>
          <a:lstStyle/>
          <a:p>
            <a:pPr algn="ctr"/>
            <a:r>
              <a:rPr lang="x-none" sz="6600" b="1" i="1" dirty="0" smtClean="0">
                <a:latin typeface="Cambria Math" pitchFamily="18" charset="0"/>
                <a:ea typeface="Cambria Math" pitchFamily="18" charset="0"/>
              </a:rPr>
              <a:t/>
            </a:r>
            <a:br>
              <a:rPr lang="x-none" sz="6600" b="1" i="1" dirty="0" smtClean="0">
                <a:latin typeface="Cambria Math" pitchFamily="18" charset="0"/>
                <a:ea typeface="Cambria Math" pitchFamily="18" charset="0"/>
              </a:rPr>
            </a:br>
            <a:r>
              <a:rPr lang="x-none" sz="6600" b="1" i="1" dirty="0" smtClean="0">
                <a:latin typeface="Cambria Math" pitchFamily="18" charset="0"/>
                <a:ea typeface="Cambria Math" pitchFamily="18" charset="0"/>
              </a:rPr>
              <a:t>После мозгалице могао је и језик, и ритам, и хумор...</a:t>
            </a:r>
            <a:endParaRPr lang="en-US" sz="6600" b="1" i="1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3988506"/>
          </a:xfrm>
        </p:spPr>
        <p:txBody>
          <a:bodyPr/>
          <a:lstStyle/>
          <a:p>
            <a:pPr algn="ctr"/>
            <a:r>
              <a:rPr lang="x-none" sz="6600" b="1" i="1" dirty="0" smtClean="0">
                <a:latin typeface="Cambria Math" pitchFamily="18" charset="0"/>
                <a:ea typeface="Cambria Math" pitchFamily="18" charset="0"/>
              </a:rPr>
              <a:t/>
            </a:r>
            <a:br>
              <a:rPr lang="x-none" sz="6600" b="1" i="1" dirty="0" smtClean="0">
                <a:latin typeface="Cambria Math" pitchFamily="18" charset="0"/>
                <a:ea typeface="Cambria Math" pitchFamily="18" charset="0"/>
              </a:rPr>
            </a:br>
            <a:r>
              <a:rPr lang="x-none" sz="6600" b="1" i="1" dirty="0" smtClean="0">
                <a:latin typeface="Cambria Math" pitchFamily="18" charset="0"/>
                <a:ea typeface="Cambria Math" pitchFamily="18" charset="0"/>
              </a:rPr>
              <a:t>А код неких  и рад у групама...</a:t>
            </a:r>
            <a:endParaRPr lang="en-US" sz="6600" b="1" i="1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512064"/>
            <a:ext cx="8258204" cy="1345300"/>
          </a:xfrm>
        </p:spPr>
        <p:txBody>
          <a:bodyPr/>
          <a:lstStyle/>
          <a:p>
            <a:pPr algn="ctr"/>
            <a:r>
              <a:rPr lang="x-none" sz="4400" i="1" dirty="0" smtClean="0">
                <a:latin typeface="Cambria Math" pitchFamily="18" charset="0"/>
                <a:ea typeface="Cambria Math" pitchFamily="18" charset="0"/>
              </a:rPr>
              <a:t>Неко  је извештавао, а неко слушао...</a:t>
            </a:r>
            <a:endParaRPr lang="en-US" sz="4400" i="1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5" name="Content Placeholder 4" descr="5.jpg"/>
          <p:cNvPicPr>
            <a:picLocks noGrp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57818" y="1912915"/>
            <a:ext cx="3214710" cy="4945085"/>
          </a:xfrm>
          <a:prstGeom prst="rect">
            <a:avLst/>
          </a:prstGeom>
        </p:spPr>
      </p:pic>
      <p:pic>
        <p:nvPicPr>
          <p:cNvPr id="6" name="Content Placeholder 5" descr="40.jpg"/>
          <p:cNvPicPr>
            <a:picLocks noGrp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000100" y="1912915"/>
            <a:ext cx="3453340" cy="4945085"/>
          </a:xfrm>
          <a:prstGeom prst="rect">
            <a:avLst/>
          </a:prstGeom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3917068"/>
          </a:xfrm>
        </p:spPr>
        <p:txBody>
          <a:bodyPr/>
          <a:lstStyle/>
          <a:p>
            <a:pPr algn="ctr"/>
            <a:r>
              <a:rPr lang="x-none" sz="6600" b="1" i="1" dirty="0" smtClean="0">
                <a:latin typeface="Cambria Math" pitchFamily="18" charset="0"/>
                <a:ea typeface="Cambria Math" pitchFamily="18" charset="0"/>
              </a:rPr>
              <a:t/>
            </a:r>
            <a:br>
              <a:rPr lang="x-none" sz="6600" b="1" i="1" dirty="0" smtClean="0">
                <a:latin typeface="Cambria Math" pitchFamily="18" charset="0"/>
                <a:ea typeface="Cambria Math" pitchFamily="18" charset="0"/>
              </a:rPr>
            </a:br>
            <a:r>
              <a:rPr lang="x-none" sz="6600" b="1" i="1" dirty="0" smtClean="0">
                <a:latin typeface="Cambria Math" pitchFamily="18" charset="0"/>
                <a:ea typeface="Cambria Math" pitchFamily="18" charset="0"/>
              </a:rPr>
              <a:t>Али, увек смо сви вредно радили...</a:t>
            </a:r>
            <a:endParaRPr lang="en-US" sz="6600" b="1" i="1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512064"/>
            <a:ext cx="8258204" cy="1345300"/>
          </a:xfrm>
        </p:spPr>
        <p:txBody>
          <a:bodyPr/>
          <a:lstStyle/>
          <a:p>
            <a:r>
              <a:rPr lang="x-none" sz="4400" i="1" dirty="0" smtClean="0">
                <a:latin typeface="Cambria Math" pitchFamily="18" charset="0"/>
                <a:ea typeface="Cambria Math" pitchFamily="18" charset="0"/>
              </a:rPr>
              <a:t>...радећи активно и слушајући активно... </a:t>
            </a:r>
            <a:endParaRPr lang="en-US" sz="4400" i="1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5" name="Content Placeholder 4" descr="12.jpg"/>
          <p:cNvPicPr>
            <a:picLocks noGrp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429256" y="2071678"/>
            <a:ext cx="2546425" cy="4525962"/>
          </a:xfrm>
          <a:prstGeom prst="rect">
            <a:avLst/>
          </a:prstGeom>
        </p:spPr>
      </p:pic>
      <p:pic>
        <p:nvPicPr>
          <p:cNvPr id="6" name="Content Placeholder 5" descr="6.jpg"/>
          <p:cNvPicPr>
            <a:picLocks noGrp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214414" y="2071678"/>
            <a:ext cx="2546425" cy="4525962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ffd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8186766" cy="4071966"/>
          </a:xfrm>
        </p:spPr>
        <p:txBody>
          <a:bodyPr/>
          <a:lstStyle/>
          <a:p>
            <a:pPr algn="ctr"/>
            <a:r>
              <a:rPr lang="x-none" sz="6600" b="1" i="1" dirty="0" smtClean="0">
                <a:latin typeface="Cambria Math" pitchFamily="18" charset="0"/>
                <a:ea typeface="Cambria Math" pitchFamily="18" charset="0"/>
              </a:rPr>
              <a:t/>
            </a:r>
            <a:br>
              <a:rPr lang="x-none" sz="6600" b="1" i="1" dirty="0" smtClean="0">
                <a:latin typeface="Cambria Math" pitchFamily="18" charset="0"/>
                <a:ea typeface="Cambria Math" pitchFamily="18" charset="0"/>
              </a:rPr>
            </a:br>
            <a:r>
              <a:rPr lang="x-none" sz="6600" b="1" i="1" smtClean="0">
                <a:latin typeface="Cambria Math" pitchFamily="18" charset="0"/>
                <a:ea typeface="Cambria Math" pitchFamily="18" charset="0"/>
              </a:rPr>
              <a:t/>
            </a:r>
            <a:br>
              <a:rPr lang="x-none" sz="6600" b="1" i="1" smtClean="0">
                <a:latin typeface="Cambria Math" pitchFamily="18" charset="0"/>
                <a:ea typeface="Cambria Math" pitchFamily="18" charset="0"/>
              </a:rPr>
            </a:br>
            <a:r>
              <a:rPr lang="sr-Cyrl-CS" sz="6600" b="1" i="1" dirty="0" smtClean="0">
                <a:latin typeface="Cambria Math" pitchFamily="18" charset="0"/>
                <a:ea typeface="Cambria Math" pitchFamily="18" charset="0"/>
              </a:rPr>
              <a:t>Увек раме уз раме...</a:t>
            </a:r>
            <a:endParaRPr lang="en-US" sz="6600" b="1" i="1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5131514"/>
          </a:xfrm>
        </p:spPr>
        <p:txBody>
          <a:bodyPr/>
          <a:lstStyle/>
          <a:p>
            <a:pPr algn="ctr"/>
            <a:r>
              <a:rPr lang="x-none" sz="6600" b="1" i="1" dirty="0" smtClean="0">
                <a:latin typeface="Cambria Math" pitchFamily="18" charset="0"/>
                <a:ea typeface="Cambria Math" pitchFamily="18" charset="0"/>
              </a:rPr>
              <a:t>На страну озбиљност, али увек смо били спремни да пробудимо дете у себи!</a:t>
            </a:r>
            <a:endParaRPr lang="en-US" sz="6600" b="1" i="1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41251"/>
            <a:ext cx="7658128" cy="1201799"/>
          </a:xfrm>
        </p:spPr>
        <p:txBody>
          <a:bodyPr/>
          <a:lstStyle/>
          <a:p>
            <a:pPr algn="ctr"/>
            <a:r>
              <a:rPr lang="x-none" sz="4000" i="1" dirty="0" smtClean="0">
                <a:latin typeface="Cambria Math" pitchFamily="18" charset="0"/>
                <a:ea typeface="Cambria Math" pitchFamily="18" charset="0"/>
              </a:rPr>
              <a:t/>
            </a:r>
            <a:br>
              <a:rPr lang="x-none" sz="4000" i="1" dirty="0" smtClean="0">
                <a:latin typeface="Cambria Math" pitchFamily="18" charset="0"/>
                <a:ea typeface="Cambria Math" pitchFamily="18" charset="0"/>
              </a:rPr>
            </a:br>
            <a:r>
              <a:rPr lang="x-none" sz="4000" b="1" i="1" dirty="0" smtClean="0">
                <a:latin typeface="Cambria Math" pitchFamily="18" charset="0"/>
                <a:ea typeface="Cambria Math" pitchFamily="18" charset="0"/>
              </a:rPr>
              <a:t>Увек смо били спремни за шалу и осмехе </a:t>
            </a:r>
            <a:endParaRPr lang="en-US" sz="4000" b="1" i="1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5" name="Picture Placeholder 4" descr="2.jpg"/>
          <p:cNvPicPr>
            <a:picLocks noGrp="1"/>
          </p:cNvPicPr>
          <p:nvPr>
            <p:ph type="pic" idx="1"/>
          </p:nvPr>
        </p:nvPicPr>
        <p:blipFill>
          <a:blip r:embed="rId2" cstate="print"/>
          <a:srcRect l="246" r="246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fg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x-none" sz="4400" b="1" i="1" dirty="0" smtClean="0">
                <a:latin typeface="Cambria Math" pitchFamily="18" charset="0"/>
                <a:ea typeface="Cambria Math" pitchFamily="18" charset="0"/>
              </a:rPr>
              <a:t>Игра, игра, игра...</a:t>
            </a:r>
            <a:endParaRPr lang="en-US" sz="4400" b="1" i="1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5" name="Picture Placeholder 4" descr="21.JPG"/>
          <p:cNvPicPr>
            <a:picLocks noGrp="1"/>
          </p:cNvPicPr>
          <p:nvPr>
            <p:ph type="pic" idx="1"/>
          </p:nvPr>
        </p:nvPicPr>
        <p:blipFill>
          <a:blip r:embed="rId2" cstate="print"/>
          <a:srcRect l="308" r="308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41251"/>
            <a:ext cx="6858000" cy="1058923"/>
          </a:xfrm>
        </p:spPr>
        <p:txBody>
          <a:bodyPr/>
          <a:lstStyle/>
          <a:p>
            <a:pPr algn="ctr"/>
            <a:r>
              <a:rPr lang="x-none" sz="3600" i="1" dirty="0" smtClean="0">
                <a:latin typeface="Cambria Math" pitchFamily="18" charset="0"/>
                <a:ea typeface="Cambria Math" pitchFamily="18" charset="0"/>
              </a:rPr>
              <a:t/>
            </a:r>
            <a:br>
              <a:rPr lang="x-none" sz="3600" i="1" dirty="0" smtClean="0">
                <a:latin typeface="Cambria Math" pitchFamily="18" charset="0"/>
                <a:ea typeface="Cambria Math" pitchFamily="18" charset="0"/>
              </a:rPr>
            </a:br>
            <a:r>
              <a:rPr lang="x-none" sz="3600" b="1" i="1" dirty="0" smtClean="0">
                <a:latin typeface="Cambria Math" pitchFamily="18" charset="0"/>
                <a:ea typeface="Cambria Math" pitchFamily="18" charset="0"/>
              </a:rPr>
              <a:t>Претпостављамо да знате ко је  иза катедре </a:t>
            </a:r>
            <a:r>
              <a:rPr lang="x-none" sz="3600" b="1" i="1" dirty="0" smtClean="0">
                <a:latin typeface="Cambria Math" pitchFamily="18" charset="0"/>
                <a:ea typeface="Cambria Math" pitchFamily="18" charset="0"/>
                <a:sym typeface="Wingdings" pitchFamily="2" charset="2"/>
              </a:rPr>
              <a:t></a:t>
            </a:r>
            <a:endParaRPr lang="en-US" sz="3600" b="1" i="1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5" name="Picture Placeholder 4" descr="4.jpg"/>
          <p:cNvPicPr>
            <a:picLocks noGrp="1"/>
          </p:cNvPicPr>
          <p:nvPr>
            <p:ph type="pic" idx="1"/>
          </p:nvPr>
        </p:nvPicPr>
        <p:blipFill>
          <a:blip r:embed="rId2" cstate="print"/>
          <a:srcRect l="246" r="246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5560142"/>
          </a:xfrm>
        </p:spPr>
        <p:txBody>
          <a:bodyPr/>
          <a:lstStyle/>
          <a:p>
            <a:pPr algn="ctr"/>
            <a:r>
              <a:rPr lang="x-none" sz="6600" i="1" dirty="0" smtClean="0">
                <a:latin typeface="Cambria Math" pitchFamily="18" charset="0"/>
                <a:ea typeface="Cambria Math" pitchFamily="18" charset="0"/>
              </a:rPr>
              <a:t/>
            </a:r>
            <a:br>
              <a:rPr lang="x-none" sz="6600" i="1" dirty="0" smtClean="0">
                <a:latin typeface="Cambria Math" pitchFamily="18" charset="0"/>
                <a:ea typeface="Cambria Math" pitchFamily="18" charset="0"/>
              </a:rPr>
            </a:br>
            <a:r>
              <a:rPr lang="x-none" sz="6600" b="1" i="1" dirty="0" smtClean="0">
                <a:latin typeface="Cambria Math" pitchFamily="18" charset="0"/>
                <a:ea typeface="Cambria Math" pitchFamily="18" charset="0"/>
              </a:rPr>
              <a:t>Наша учионица је често била напољу, а игра озбиљан рад!</a:t>
            </a:r>
            <a:endParaRPr lang="en-US" sz="6600" b="1" i="1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4.jpg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11225" y="1770063"/>
            <a:ext cx="2546425" cy="4525962"/>
          </a:xfrm>
          <a:prstGeom prst="rect">
            <a:avLst/>
          </a:prstGeom>
        </p:spPr>
      </p:pic>
      <p:pic>
        <p:nvPicPr>
          <p:cNvPr id="6" name="Content Placeholder 5" descr="9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402225" y="1770063"/>
            <a:ext cx="2546425" cy="4525962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x-none" sz="4400" b="1" i="1" dirty="0" smtClean="0">
                <a:latin typeface="Cambria Math" pitchFamily="18" charset="0"/>
                <a:ea typeface="Cambria Math" pitchFamily="18" charset="0"/>
              </a:rPr>
              <a:t>О чему ми то... </a:t>
            </a:r>
            <a:r>
              <a:rPr lang="x-none" sz="4400" b="1" i="1" dirty="0" smtClean="0">
                <a:latin typeface="Cambria Math" pitchFamily="18" charset="0"/>
                <a:ea typeface="Cambria Math" pitchFamily="18" charset="0"/>
                <a:sym typeface="Wingdings" pitchFamily="2" charset="2"/>
              </a:rPr>
              <a:t></a:t>
            </a:r>
            <a:endParaRPr lang="en-US" sz="4400" b="1" i="1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5" name="Picture Placeholder 4" descr="11.jpg"/>
          <p:cNvPicPr>
            <a:picLocks noGrp="1"/>
          </p:cNvPicPr>
          <p:nvPr>
            <p:ph type="pic" idx="1"/>
          </p:nvPr>
        </p:nvPicPr>
        <p:blipFill>
          <a:blip r:embed="rId2" cstate="print"/>
          <a:srcRect l="246" r="246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5729"/>
            <a:ext cx="6858000" cy="1357322"/>
          </a:xfrm>
        </p:spPr>
        <p:txBody>
          <a:bodyPr/>
          <a:lstStyle/>
          <a:p>
            <a:pPr algn="ctr"/>
            <a:r>
              <a:rPr lang="x-none" sz="4400" b="1" i="1" dirty="0" smtClean="0">
                <a:latin typeface="Cambria Math" pitchFamily="18" charset="0"/>
                <a:ea typeface="Cambria Math" pitchFamily="18" charset="0"/>
              </a:rPr>
              <a:t>Није игра неисцрпна само за децу ! </a:t>
            </a:r>
            <a:r>
              <a:rPr lang="x-none" sz="4400" b="1" i="1" dirty="0" smtClean="0">
                <a:latin typeface="Cambria Math" pitchFamily="18" charset="0"/>
                <a:ea typeface="Cambria Math" pitchFamily="18" charset="0"/>
                <a:sym typeface="Wingdings" pitchFamily="2" charset="2"/>
              </a:rPr>
              <a:t></a:t>
            </a:r>
            <a:endParaRPr lang="en-US" sz="4400" b="1" i="1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5" name="Picture Placeholder 4" descr="hryhryf.jpg"/>
          <p:cNvPicPr>
            <a:picLocks noGrp="1"/>
          </p:cNvPicPr>
          <p:nvPr>
            <p:ph type="pic" idx="1"/>
          </p:nvPr>
        </p:nvPicPr>
        <p:blipFill>
          <a:blip r:embed="rId2" cstate="print"/>
          <a:srcRect l="246" r="246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57167"/>
            <a:ext cx="6800872" cy="1285884"/>
          </a:xfrm>
        </p:spPr>
        <p:txBody>
          <a:bodyPr/>
          <a:lstStyle/>
          <a:p>
            <a:pPr algn="ctr"/>
            <a:r>
              <a:rPr lang="x-none" sz="4400" b="1" i="1" dirty="0" smtClean="0">
                <a:latin typeface="Cambria Math" pitchFamily="18" charset="0"/>
                <a:ea typeface="Cambria Math" pitchFamily="18" charset="0"/>
              </a:rPr>
              <a:t>Клупко идеја, енергије, емоција...</a:t>
            </a:r>
            <a:endParaRPr lang="en-US" sz="4400" b="1" i="1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5" name="Picture Placeholder 4" descr="uu.jpg"/>
          <p:cNvPicPr>
            <a:picLocks noGrp="1"/>
          </p:cNvPicPr>
          <p:nvPr>
            <p:ph type="pic" idx="1"/>
          </p:nvPr>
        </p:nvPicPr>
        <p:blipFill>
          <a:blip r:embed="rId2" cstate="print"/>
          <a:srcRect l="246" r="246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x-none" sz="4400" b="1" i="1" dirty="0" smtClean="0">
                <a:latin typeface="Cambria Math" pitchFamily="18" charset="0"/>
                <a:ea typeface="Cambria Math" pitchFamily="18" charset="0"/>
              </a:rPr>
              <a:t>Овога  ћемо се сви сећати ...</a:t>
            </a:r>
            <a:endParaRPr lang="en-US" sz="4400" b="1" i="1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5" name="Picture Placeholder 4" descr="5.jpg"/>
          <p:cNvPicPr>
            <a:picLocks noGrp="1"/>
          </p:cNvPicPr>
          <p:nvPr>
            <p:ph type="pic" idx="1"/>
          </p:nvPr>
        </p:nvPicPr>
        <p:blipFill>
          <a:blip r:embed="rId2" cstate="print"/>
          <a:srcRect l="246" r="246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x-none" sz="4400" b="1" i="1" dirty="0" smtClean="0">
                <a:latin typeface="Cambria Math" pitchFamily="18" charset="0"/>
                <a:ea typeface="Cambria Math" pitchFamily="18" charset="0"/>
                <a:sym typeface="Wingdings" pitchFamily="2" charset="2"/>
              </a:rPr>
              <a:t>   </a:t>
            </a:r>
            <a:endParaRPr lang="en-US" sz="4400" b="1" i="1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5" name="Picture Placeholder 4" descr="htht.jpg"/>
          <p:cNvPicPr>
            <a:picLocks noGrp="1"/>
          </p:cNvPicPr>
          <p:nvPr>
            <p:ph type="pic" idx="1"/>
          </p:nvPr>
        </p:nvPicPr>
        <p:blipFill>
          <a:blip r:embed="rId2" cstate="print"/>
          <a:srcRect l="246" r="246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6345936"/>
          </a:xfrm>
        </p:spPr>
        <p:txBody>
          <a:bodyPr/>
          <a:lstStyle/>
          <a:p>
            <a:pPr algn="ctr"/>
            <a:r>
              <a:rPr lang="x-none" sz="6600" b="1" i="1" dirty="0" smtClean="0">
                <a:latin typeface="Cambria Math" pitchFamily="18" charset="0"/>
                <a:ea typeface="Cambria Math" pitchFamily="18" charset="0"/>
              </a:rPr>
              <a:t/>
            </a:r>
            <a:br>
              <a:rPr lang="x-none" sz="6600" b="1" i="1" dirty="0" smtClean="0">
                <a:latin typeface="Cambria Math" pitchFamily="18" charset="0"/>
                <a:ea typeface="Cambria Math" pitchFamily="18" charset="0"/>
              </a:rPr>
            </a:br>
            <a:r>
              <a:rPr lang="x-none" sz="6600" b="1" i="1" dirty="0" smtClean="0">
                <a:latin typeface="Cambria Math" pitchFamily="18" charset="0"/>
                <a:ea typeface="Cambria Math" pitchFamily="18" charset="0"/>
              </a:rPr>
              <a:t>Али, и у учионици је било лепо...</a:t>
            </a:r>
            <a:endParaRPr lang="en-US" sz="6600" b="1" i="1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41251"/>
            <a:ext cx="6858000" cy="1344675"/>
          </a:xfrm>
        </p:spPr>
        <p:txBody>
          <a:bodyPr/>
          <a:lstStyle/>
          <a:p>
            <a:pPr algn="ctr"/>
            <a:r>
              <a:rPr lang="x-none" sz="4400" b="1" i="1" dirty="0" smtClean="0">
                <a:latin typeface="Cambria Math" pitchFamily="18" charset="0"/>
                <a:ea typeface="Cambria Math" pitchFamily="18" charset="0"/>
              </a:rPr>
              <a:t>У учионици пуној  ведрог расположења</a:t>
            </a:r>
            <a:endParaRPr lang="en-US" sz="4400" b="1" i="1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5" name="Picture Placeholder 4" descr="rtgtr.jpg"/>
          <p:cNvPicPr>
            <a:picLocks noGrp="1"/>
          </p:cNvPicPr>
          <p:nvPr>
            <p:ph type="pic" idx="1"/>
          </p:nvPr>
        </p:nvPicPr>
        <p:blipFill>
          <a:blip r:embed="rId2" cstate="print"/>
          <a:srcRect l="308" r="308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5274390"/>
          </a:xfrm>
        </p:spPr>
        <p:txBody>
          <a:bodyPr/>
          <a:lstStyle/>
          <a:p>
            <a:pPr algn="ctr"/>
            <a:r>
              <a:rPr lang="x-none" sz="6600" dirty="0" smtClean="0">
                <a:latin typeface="Cambria Math" pitchFamily="18" charset="0"/>
                <a:ea typeface="Cambria Math" pitchFamily="18" charset="0"/>
              </a:rPr>
              <a:t/>
            </a:r>
            <a:br>
              <a:rPr lang="x-none" sz="6600" dirty="0" smtClean="0">
                <a:latin typeface="Cambria Math" pitchFamily="18" charset="0"/>
                <a:ea typeface="Cambria Math" pitchFamily="18" charset="0"/>
              </a:rPr>
            </a:br>
            <a:r>
              <a:rPr lang="x-none" sz="6600" dirty="0" smtClean="0">
                <a:latin typeface="Cambria Math" pitchFamily="18" charset="0"/>
                <a:ea typeface="Cambria Math" pitchFamily="18" charset="0"/>
              </a:rPr>
              <a:t/>
            </a:r>
            <a:br>
              <a:rPr lang="x-none" sz="6600" dirty="0" smtClean="0">
                <a:latin typeface="Cambria Math" pitchFamily="18" charset="0"/>
                <a:ea typeface="Cambria Math" pitchFamily="18" charset="0"/>
              </a:rPr>
            </a:br>
            <a:r>
              <a:rPr lang="x-none" sz="6600" b="1" i="1" dirty="0" smtClean="0">
                <a:latin typeface="Cambria Math" pitchFamily="18" charset="0"/>
                <a:ea typeface="Cambria Math" pitchFamily="18" charset="0"/>
              </a:rPr>
              <a:t>Извлачећи срећног добитника ... </a:t>
            </a:r>
            <a:r>
              <a:rPr lang="x-none" sz="6600" b="1" dirty="0" smtClean="0">
                <a:latin typeface="Cambria Math" pitchFamily="18" charset="0"/>
                <a:ea typeface="Cambria Math" pitchFamily="18" charset="0"/>
                <a:sym typeface="Wingdings" pitchFamily="2" charset="2"/>
              </a:rPr>
              <a:t></a:t>
            </a:r>
            <a:endParaRPr lang="en-US" sz="6600" b="1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41251"/>
            <a:ext cx="6858000" cy="1201799"/>
          </a:xfrm>
        </p:spPr>
        <p:txBody>
          <a:bodyPr/>
          <a:lstStyle/>
          <a:p>
            <a:pPr algn="ctr"/>
            <a:r>
              <a:rPr lang="x-none" sz="4400" b="1" i="1" dirty="0" smtClean="0">
                <a:latin typeface="Cambria Math" pitchFamily="18" charset="0"/>
                <a:ea typeface="Cambria Math" pitchFamily="18" charset="0"/>
              </a:rPr>
              <a:t>...и спремности за следећу игру!</a:t>
            </a:r>
            <a:endParaRPr lang="en-US" sz="4400" b="1" i="1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5" name="Picture Placeholder 4" descr="2.jpg"/>
          <p:cNvPicPr>
            <a:picLocks noGrp="1"/>
          </p:cNvPicPr>
          <p:nvPr>
            <p:ph type="pic" idx="1"/>
          </p:nvPr>
        </p:nvPicPr>
        <p:blipFill>
          <a:blip r:embed="rId2" cstate="print"/>
          <a:srcRect l="246" r="246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1416738"/>
          </a:xfrm>
        </p:spPr>
        <p:txBody>
          <a:bodyPr/>
          <a:lstStyle/>
          <a:p>
            <a:pPr algn="ctr"/>
            <a:r>
              <a:rPr lang="x-none" sz="4400" b="1" i="1" dirty="0" smtClean="0">
                <a:latin typeface="Cambria Math" pitchFamily="18" charset="0"/>
                <a:ea typeface="Cambria Math" pitchFamily="18" charset="0"/>
              </a:rPr>
              <a:t>Размена идеја  је била за чисту  десетку!  </a:t>
            </a:r>
            <a:endParaRPr lang="en-US" sz="4400" b="1" i="1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5" name="Content Placeholder 4" descr="7.jpg"/>
          <p:cNvPicPr>
            <a:picLocks noGrp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29190" y="2071678"/>
            <a:ext cx="3395067" cy="4525962"/>
          </a:xfrm>
          <a:prstGeom prst="rect">
            <a:avLst/>
          </a:prstGeom>
        </p:spPr>
      </p:pic>
      <p:pic>
        <p:nvPicPr>
          <p:cNvPr id="6" name="Content Placeholder 5" descr="49.jpg"/>
          <p:cNvPicPr>
            <a:picLocks noGrp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928662" y="2071678"/>
            <a:ext cx="3017308" cy="4525962"/>
          </a:xfrm>
          <a:prstGeom prst="rect">
            <a:avLst/>
          </a:prstGeom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4988638"/>
          </a:xfrm>
        </p:spPr>
        <p:txBody>
          <a:bodyPr/>
          <a:lstStyle/>
          <a:p>
            <a:pPr algn="ctr"/>
            <a:r>
              <a:rPr lang="x-none" sz="6600" b="1" i="1" dirty="0" smtClean="0">
                <a:latin typeface="Cambria Math" pitchFamily="18" charset="0"/>
                <a:ea typeface="Cambria Math" pitchFamily="18" charset="0"/>
              </a:rPr>
              <a:t/>
            </a:r>
            <a:br>
              <a:rPr lang="x-none" sz="6600" b="1" i="1" dirty="0" smtClean="0">
                <a:latin typeface="Cambria Math" pitchFamily="18" charset="0"/>
                <a:ea typeface="Cambria Math" pitchFamily="18" charset="0"/>
              </a:rPr>
            </a:br>
            <a:r>
              <a:rPr lang="x-none" sz="6600" b="1" i="1" dirty="0" smtClean="0">
                <a:latin typeface="Cambria Math" pitchFamily="18" charset="0"/>
                <a:ea typeface="Cambria Math" pitchFamily="18" charset="0"/>
              </a:rPr>
              <a:t>И напослетку... Растајемо  се  уз једноставне, а тако лепе речи...</a:t>
            </a:r>
            <a:endParaRPr lang="en-US" sz="6600" b="1" i="1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slednja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786" y="512064"/>
            <a:ext cx="7901014" cy="4274258"/>
          </a:xfrm>
        </p:spPr>
        <p:txBody>
          <a:bodyPr/>
          <a:lstStyle/>
          <a:p>
            <a:pPr algn="ctr"/>
            <a:r>
              <a:rPr lang="x-none" sz="6600" b="1" i="1" dirty="0" smtClean="0">
                <a:latin typeface="Cambria Math" pitchFamily="18" charset="0"/>
                <a:ea typeface="Cambria Math" pitchFamily="18" charset="0"/>
              </a:rPr>
              <a:t/>
            </a:r>
            <a:br>
              <a:rPr lang="x-none" sz="6600" b="1" i="1" dirty="0" smtClean="0">
                <a:latin typeface="Cambria Math" pitchFamily="18" charset="0"/>
                <a:ea typeface="Cambria Math" pitchFamily="18" charset="0"/>
              </a:rPr>
            </a:br>
            <a:r>
              <a:rPr lang="x-none" sz="6600" b="1" i="1" dirty="0" smtClean="0">
                <a:latin typeface="Cambria Math" pitchFamily="18" charset="0"/>
                <a:ea typeface="Cambria Math" pitchFamily="18" charset="0"/>
              </a:rPr>
              <a:t>Радећи предано у групи...</a:t>
            </a:r>
            <a:endParaRPr lang="en-US" sz="6600" b="1" i="1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43042" y="0"/>
            <a:ext cx="5857916" cy="6857999"/>
          </a:xfrm>
          <a:prstGeom prst="rect">
            <a:avLst/>
          </a:prstGeom>
        </p:spPr>
      </p:pic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126</TotalTime>
  <Words>113</Words>
  <Application>Microsoft Office PowerPoint</Application>
  <PresentationFormat>On-screen Show (4:3)</PresentationFormat>
  <Paragraphs>31</Paragraphs>
  <Slides>64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Metro</vt:lpstr>
      <vt:lpstr>Slide 1</vt:lpstr>
      <vt:lpstr>Slide 2</vt:lpstr>
      <vt:lpstr>Slide 3</vt:lpstr>
      <vt:lpstr>  Увек раме уз раме...</vt:lpstr>
      <vt:lpstr>Slide 5</vt:lpstr>
      <vt:lpstr>  Извлачећи срећног добитника ... </vt:lpstr>
      <vt:lpstr>Slide 7</vt:lpstr>
      <vt:lpstr> Радећи предано у групи...</vt:lpstr>
      <vt:lpstr>Slide 9</vt:lpstr>
      <vt:lpstr> Али, свакако, увек срцем !</vt:lpstr>
      <vt:lpstr>Slide 11</vt:lpstr>
      <vt:lpstr> И с мноштвом идеја...</vt:lpstr>
      <vt:lpstr>Slide 13</vt:lpstr>
      <vt:lpstr>Умели смо и ћутке да радимо, све док лопта не доспе у мушке руке </vt:lpstr>
      <vt:lpstr> Било је увек времена   за осмехе  и леп е речи...</vt:lpstr>
      <vt:lpstr>Slide 16</vt:lpstr>
      <vt:lpstr>Slide 17</vt:lpstr>
      <vt:lpstr> Све док на сцену не ступи Смоки... </vt:lpstr>
      <vt:lpstr>Slide 19</vt:lpstr>
      <vt:lpstr>Slide 20</vt:lpstr>
      <vt:lpstr>Slide 21</vt:lpstr>
      <vt:lpstr>Slide 22</vt:lpstr>
      <vt:lpstr>Slide 23</vt:lpstr>
      <vt:lpstr> У добром окружењу  увек  смо били у добром расположењу!</vt:lpstr>
      <vt:lpstr>Slide 25</vt:lpstr>
      <vt:lpstr>Slide 26</vt:lpstr>
      <vt:lpstr>Slide 27</vt:lpstr>
      <vt:lpstr>Slide 28</vt:lpstr>
      <vt:lpstr>Slide 29</vt:lpstr>
      <vt:lpstr> После мозгалице могао је и језик, и ритам, и хумор...</vt:lpstr>
      <vt:lpstr>Slide 31</vt:lpstr>
      <vt:lpstr> А код неких  и рад у групама...</vt:lpstr>
      <vt:lpstr>Slide 33</vt:lpstr>
      <vt:lpstr>Slide 34</vt:lpstr>
      <vt:lpstr>Неко  је извештавао, а неко слушао...</vt:lpstr>
      <vt:lpstr> Али, увек смо сви вредно радили...</vt:lpstr>
      <vt:lpstr>Slide 37</vt:lpstr>
      <vt:lpstr>...радећи активно и слушајући активно... </vt:lpstr>
      <vt:lpstr>Slide 39</vt:lpstr>
      <vt:lpstr>Slide 40</vt:lpstr>
      <vt:lpstr>На страну озбиљност, али увек смо били спремни да пробудимо дете у себи!</vt:lpstr>
      <vt:lpstr>Slide 42</vt:lpstr>
      <vt:lpstr> Увек смо били спремни за шалу и осмехе </vt:lpstr>
      <vt:lpstr>Slide 44</vt:lpstr>
      <vt:lpstr>Slide 45</vt:lpstr>
      <vt:lpstr>Slide 46</vt:lpstr>
      <vt:lpstr>Игра, игра, игра...</vt:lpstr>
      <vt:lpstr> Претпостављамо да знате ко је  иза катедре </vt:lpstr>
      <vt:lpstr> Наша учионица је често била напољу, а игра озбиљан рад!</vt:lpstr>
      <vt:lpstr>Slide 50</vt:lpstr>
      <vt:lpstr>Slide 51</vt:lpstr>
      <vt:lpstr>О чему ми то... </vt:lpstr>
      <vt:lpstr>Није игра неисцрпна само за децу ! </vt:lpstr>
      <vt:lpstr>Клупко идеја, енергије, емоција...</vt:lpstr>
      <vt:lpstr>Овога  ћемо се сви сећати ...</vt:lpstr>
      <vt:lpstr>   </vt:lpstr>
      <vt:lpstr> Али, и у учионици је било лепо...</vt:lpstr>
      <vt:lpstr>Slide 58</vt:lpstr>
      <vt:lpstr>У учионици пуној  ведрог расположења</vt:lpstr>
      <vt:lpstr>...и спремности за следећу игру!</vt:lpstr>
      <vt:lpstr>Slide 61</vt:lpstr>
      <vt:lpstr>Размена идеја  је била за чисту  десетку!  </vt:lpstr>
      <vt:lpstr> И напослетку... Растајемо  се  уз једноставне, а тако лепе речи...</vt:lpstr>
      <vt:lpstr>Slide 64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Misha Bacic</dc:creator>
  <cp:lastModifiedBy>Korisnik</cp:lastModifiedBy>
  <cp:revision>15</cp:revision>
  <dcterms:created xsi:type="dcterms:W3CDTF">2016-05-15T22:11:22Z</dcterms:created>
  <dcterms:modified xsi:type="dcterms:W3CDTF">2016-05-16T11:52:03Z</dcterms:modified>
</cp:coreProperties>
</file>